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2" r:id="rId1"/>
  </p:sldMasterIdLst>
  <p:notesMasterIdLst>
    <p:notesMasterId r:id="rId19"/>
  </p:notesMasterIdLst>
  <p:sldIdLst>
    <p:sldId id="256" r:id="rId2"/>
    <p:sldId id="257" r:id="rId3"/>
    <p:sldId id="266" r:id="rId4"/>
    <p:sldId id="267" r:id="rId5"/>
    <p:sldId id="265" r:id="rId6"/>
    <p:sldId id="264" r:id="rId7"/>
    <p:sldId id="263" r:id="rId8"/>
    <p:sldId id="268" r:id="rId9"/>
    <p:sldId id="259" r:id="rId10"/>
    <p:sldId id="260" r:id="rId11"/>
    <p:sldId id="269" r:id="rId12"/>
    <p:sldId id="261" r:id="rId13"/>
    <p:sldId id="262" r:id="rId14"/>
    <p:sldId id="275" r:id="rId15"/>
    <p:sldId id="270" r:id="rId16"/>
    <p:sldId id="276" r:id="rId17"/>
    <p:sldId id="277" r:id="rId18"/>
  </p:sldIdLst>
  <p:sldSz cx="9144000" cy="6858000" type="screen4x3"/>
  <p:notesSz cx="6858000" cy="9144000"/>
  <p:embeddedFontLs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Georgia" panose="02040502050405020303" pitchFamily="18" charset="0"/>
      <p:regular r:id="rId28"/>
      <p:bold r:id="rId29"/>
      <p:italic r:id="rId30"/>
      <p:boldItalic r:id="rId31"/>
    </p:embeddedFont>
    <p:embeddedFont>
      <p:font typeface="Trebuchet MS" panose="020B0603020202020204" pitchFamily="34" charset="0"/>
      <p:regular r:id="rId32"/>
      <p:bold r:id="rId33"/>
      <p:italic r:id="rId34"/>
      <p:boldItalic r:id="rId35"/>
    </p:embeddedFont>
    <p:embeddedFont>
      <p:font typeface="Wingdings 2" panose="05020102010507070707" pitchFamily="18" charset="2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451" autoAdjust="0"/>
  </p:normalViewPr>
  <p:slideViewPr>
    <p:cSldViewPr>
      <p:cViewPr varScale="1">
        <p:scale>
          <a:sx n="93" d="100"/>
          <a:sy n="93" d="100"/>
        </p:scale>
        <p:origin x="-190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5B58A0-72D2-44ED-B42B-839C1B16A0BE}" type="datetimeFigureOut">
              <a:rPr lang="en-GB" smtClean="0"/>
              <a:t>26/02/2017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67C06B-9513-4CC8-9058-72F94FD2F8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410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450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9066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906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374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374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As Student, 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I need to be able to login as a Student, so I could access the dashboard on this web application, control my account and use my privileges. 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I need to be able to change my password and other details on the dashboard, such as address or a phone number, because this information may change. 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I need to have a “Reset Password” link on the login form, which would allow me to reset my password in case I would forget it. 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I need to have access to “Upload Your Report” link, so I could send my article. 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I need to have access to “Upload Images” link, so I could send high quality (and large size) images. 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I need to be able to submit more than one article or image, because I may have multiple articles or images. 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I need to be able to edit my articles before the closure date, because I may want to do changes before the final closure. 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I need this web application to be responsive, so I could access it from all devices, including a mobile phone or a tablet.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860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182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As Marketing Coordinator,</a:t>
            </a:r>
          </a:p>
          <a:p>
            <a:r>
              <a:rPr lang="en-GB" dirty="0" smtClean="0"/>
              <a:t>-	I want students to agree to Terms and Conditions before they submit their articles, so they would be aware of the submission rules.</a:t>
            </a:r>
          </a:p>
          <a:p>
            <a:r>
              <a:rPr lang="en-GB" dirty="0" smtClean="0"/>
              <a:t>-	I need to receive an email notification when a new contribution within my faculty was submitted, so I would become aware of it.</a:t>
            </a:r>
          </a:p>
          <a:p>
            <a:r>
              <a:rPr lang="en-GB" dirty="0" smtClean="0"/>
              <a:t>-	I need to be able to login as a Marketing Coordinator, so I could access the dashboard on this web application, control my account and use my privileges.</a:t>
            </a:r>
          </a:p>
          <a:p>
            <a:r>
              <a:rPr lang="en-GB" dirty="0" smtClean="0"/>
              <a:t>-	I need to be able to change my password and other details on the dashboard, such as address or a phone number, because this information may change.</a:t>
            </a:r>
          </a:p>
          <a:p>
            <a:r>
              <a:rPr lang="en-GB" dirty="0" smtClean="0"/>
              <a:t>-	I need to have a “Reset Password” link on the login form, which would allow me to reset my password in case I would forget it.</a:t>
            </a:r>
          </a:p>
          <a:p>
            <a:r>
              <a:rPr lang="en-GB" dirty="0" smtClean="0"/>
              <a:t>-	I need to have an access to all submissions within my faculty, so I could manage them.</a:t>
            </a:r>
          </a:p>
          <a:p>
            <a:r>
              <a:rPr lang="en-GB" dirty="0" smtClean="0"/>
              <a:t>-	I need to be able to manage submissions in order to select those for publication.</a:t>
            </a:r>
          </a:p>
          <a:p>
            <a:r>
              <a:rPr lang="en-GB" dirty="0" smtClean="0"/>
              <a:t>-	I need to be able to leave a comment on submissions, so that students would know what needs to be edited on their submissions.</a:t>
            </a:r>
          </a:p>
          <a:p>
            <a:r>
              <a:rPr lang="en-GB" dirty="0" smtClean="0"/>
              <a:t>-	I need all submissions to be separated and marked in 4 different ways, according to their importance, so I could focus on the most urgent submissions:</a:t>
            </a:r>
          </a:p>
          <a:p>
            <a:r>
              <a:rPr lang="en-GB" dirty="0" smtClean="0"/>
              <a:t>    o	1. Submissions, which have already received my comment (e.g. Green colour).</a:t>
            </a:r>
          </a:p>
          <a:p>
            <a:r>
              <a:rPr lang="en-GB" dirty="0" smtClean="0"/>
              <a:t>    o	2. Submissions, which have not received my comment yet, but are still within 14 days of the deadline (e.g. Yellow colour).</a:t>
            </a:r>
          </a:p>
          <a:p>
            <a:r>
              <a:rPr lang="en-GB" dirty="0" smtClean="0"/>
              <a:t>    o	3.  Submissions, which have not received my comment yet and are already out of 14 days of the deadline (e.g. Red colour). </a:t>
            </a:r>
          </a:p>
          <a:p>
            <a:r>
              <a:rPr lang="en-GB" dirty="0" smtClean="0"/>
              <a:t>    o	4. Submissions, which have already received a comment and are selected for publication (e.g. Blue colour).</a:t>
            </a:r>
          </a:p>
          <a:p>
            <a:r>
              <a:rPr lang="en-GB" dirty="0" smtClean="0"/>
              <a:t>-	I need to be able to filter all submissions by their importance mark, so I could filter out submissions, which have already received a comment or have been selected for publication.</a:t>
            </a:r>
          </a:p>
          <a:p>
            <a:r>
              <a:rPr lang="en-GB" dirty="0" smtClean="0"/>
              <a:t>-	I want students to not be able to submit any new submissions after the closure date, so that they would not get mixed up with already submitted ones.</a:t>
            </a:r>
          </a:p>
          <a:p>
            <a:r>
              <a:rPr lang="en-GB" dirty="0" smtClean="0"/>
              <a:t>-	I want students to be able to edit their submissions before the final closure date, so they could edit their submissions before the publication.</a:t>
            </a:r>
          </a:p>
          <a:p>
            <a:r>
              <a:rPr lang="en-GB" dirty="0" smtClean="0"/>
              <a:t>-	I need this web application to be responsive, so I could access it from all devices, including a mobile phone or a tablet.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182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As Marketing Manager,</a:t>
            </a:r>
          </a:p>
          <a:p>
            <a:r>
              <a:rPr lang="en-GB" dirty="0" smtClean="0"/>
              <a:t>-	I need to be able to login as a Marketing Manager, so I could access the dashboard on this web application, control my account and use my privileges.</a:t>
            </a:r>
          </a:p>
          <a:p>
            <a:r>
              <a:rPr lang="en-GB" dirty="0" smtClean="0"/>
              <a:t>-	I need to be able to change my password and other details on the dashboard, such as address or a phone number, because this information may change.</a:t>
            </a:r>
          </a:p>
          <a:p>
            <a:r>
              <a:rPr lang="en-GB" dirty="0" smtClean="0"/>
              <a:t>-	I need to have a “Reset Password” link on the login form, which would allow me to reset my password in case I would forget it.</a:t>
            </a:r>
          </a:p>
          <a:p>
            <a:r>
              <a:rPr lang="en-GB" dirty="0" smtClean="0"/>
              <a:t>-	I want Marketing Coordinators to see submissions only within their faculties, so they would not interact with other faculty’s submissions.</a:t>
            </a:r>
          </a:p>
          <a:p>
            <a:r>
              <a:rPr lang="en-GB" dirty="0" smtClean="0"/>
              <a:t>-	I want to see all submissions from all faculties, so I could manage them.</a:t>
            </a:r>
          </a:p>
          <a:p>
            <a:r>
              <a:rPr lang="en-GB" dirty="0" smtClean="0"/>
              <a:t>-	I need to see all submissions on the dashboard, which should be separated in 4 different ways, according to their current status, so I could deal with them accordingly:</a:t>
            </a:r>
          </a:p>
          <a:p>
            <a:r>
              <a:rPr lang="en-GB" dirty="0" smtClean="0"/>
              <a:t>    o	1. Submissions, which have already received a comment by Marketing Coordinators (e.g. Green colour).</a:t>
            </a:r>
          </a:p>
          <a:p>
            <a:r>
              <a:rPr lang="en-GB" dirty="0" smtClean="0"/>
              <a:t>    o	2. Submissions, which have not received a comment from Marketing Coordinators yet, but are still within 14 days of the deadline (e.g. Yellow colour).</a:t>
            </a:r>
          </a:p>
          <a:p>
            <a:r>
              <a:rPr lang="en-GB" dirty="0" smtClean="0"/>
              <a:t>    o	3.  Submissions, which have not received a comment from Marketing Coordinators yet and are already out of 14 days of the deadline (e.g. Red colour). </a:t>
            </a:r>
          </a:p>
          <a:p>
            <a:r>
              <a:rPr lang="en-GB" dirty="0" smtClean="0"/>
              <a:t>    o	4. Submissions, which have already received a comment and are selected for publication (e.g. Blue colour).</a:t>
            </a:r>
          </a:p>
          <a:p>
            <a:r>
              <a:rPr lang="en-GB" dirty="0" smtClean="0"/>
              <a:t>-	I need to be able to download all selected submissions in a single ZIP file, so I would have all submissions inside one file.</a:t>
            </a:r>
          </a:p>
          <a:p>
            <a:r>
              <a:rPr lang="en-GB" dirty="0" smtClean="0"/>
              <a:t>-	I need to see statistics, so I could produce a report about:</a:t>
            </a:r>
          </a:p>
          <a:p>
            <a:r>
              <a:rPr lang="en-GB" dirty="0" smtClean="0"/>
              <a:t>    o	Number of submissions within each Faculty for each academic year;</a:t>
            </a:r>
          </a:p>
          <a:p>
            <a:r>
              <a:rPr lang="en-GB" dirty="0" smtClean="0"/>
              <a:t>    o	Percentage of submissions by each Faculty for any academic year;</a:t>
            </a:r>
          </a:p>
          <a:p>
            <a:r>
              <a:rPr lang="en-GB" dirty="0" smtClean="0"/>
              <a:t>    o	Number of submissions within each Faculty for each academic year.</a:t>
            </a:r>
          </a:p>
          <a:p>
            <a:r>
              <a:rPr lang="en-GB" dirty="0" smtClean="0"/>
              <a:t>-	I need this web application to be responsive, so I could access it from all devices, including a mobile phone or a tablet.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830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As Administrator,</a:t>
            </a:r>
          </a:p>
          <a:p>
            <a:r>
              <a:rPr lang="en-GB" dirty="0" smtClean="0"/>
              <a:t>-</a:t>
            </a:r>
            <a:r>
              <a:rPr lang="en-GB" baseline="0" dirty="0" smtClean="0"/>
              <a:t> </a:t>
            </a:r>
            <a:r>
              <a:rPr lang="en-GB" dirty="0" smtClean="0"/>
              <a:t>I need to be able to login as an Administrator, so I could access the dashboard on this web application, control my account and use my privileges. </a:t>
            </a:r>
          </a:p>
          <a:p>
            <a:r>
              <a:rPr lang="en-GB" dirty="0" smtClean="0"/>
              <a:t>- I need to be able to change my password and other details on the dashboard, such as address or a phone number, because this information may change.</a:t>
            </a:r>
          </a:p>
          <a:p>
            <a:r>
              <a:rPr lang="en-GB" dirty="0" smtClean="0"/>
              <a:t>- I need to have a “Reset Password” link on the login form, which would allow me to reset my password in case I would forget it.</a:t>
            </a:r>
          </a:p>
          <a:p>
            <a:r>
              <a:rPr lang="en-GB" dirty="0" smtClean="0"/>
              <a:t>- I need to have an access to the user's control panel, so that I would be able to create, edit or remove accounts. </a:t>
            </a:r>
          </a:p>
          <a:p>
            <a:r>
              <a:rPr lang="en-GB" dirty="0" smtClean="0"/>
              <a:t>- I need to be able to change roles (Student, Marketing Coordinator, Marketing Manager or Administrator) for new accounts, so I could set different privileges for different users.</a:t>
            </a:r>
          </a:p>
          <a:p>
            <a:r>
              <a:rPr lang="en-GB" dirty="0" smtClean="0"/>
              <a:t>- I need access to the system data, so I could set closure dates for each academic year.</a:t>
            </a:r>
          </a:p>
          <a:p>
            <a:r>
              <a:rPr lang="en-GB" dirty="0" smtClean="0"/>
              <a:t>- I need this web application to be responsive, so I could access it from all devices, including a mobile phone or a tablet.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906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67C06B-9513-4CC8-9058-72F94FD2F89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906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Uniweb Amigos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Product Prototype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4636" y="4381321"/>
            <a:ext cx="9019224" cy="2417797"/>
            <a:chOff x="34636" y="4381321"/>
            <a:chExt cx="9019224" cy="2417797"/>
          </a:xfrm>
        </p:grpSpPr>
        <p:pic>
          <p:nvPicPr>
            <p:cNvPr id="1026" name="Picture 2" descr="D:\Enterprise Web Software\Logos\LogoFinal3(Silver)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70" t="19372" r="15152" b="14765"/>
            <a:stretch/>
          </p:blipFill>
          <p:spPr bwMode="auto">
            <a:xfrm>
              <a:off x="34636" y="4381322"/>
              <a:ext cx="2844466" cy="24177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" name="Picture 3" descr="D:\Enterprise Web Software\Logos\LogoFinal3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79" t="20005" r="15330" b="14253"/>
            <a:stretch/>
          </p:blipFill>
          <p:spPr bwMode="auto">
            <a:xfrm>
              <a:off x="3200400" y="4381323"/>
              <a:ext cx="2780464" cy="24177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D:\Enterprise Web Software\Logos\LogoFinal3(blue2).pn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39" t="20279" r="15814" b="14800"/>
            <a:stretch/>
          </p:blipFill>
          <p:spPr bwMode="auto">
            <a:xfrm>
              <a:off x="6248399" y="4381321"/>
              <a:ext cx="2805461" cy="24177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8889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4" t="45097" r="28220" b="14107"/>
          <a:stretch/>
        </p:blipFill>
        <p:spPr bwMode="auto">
          <a:xfrm>
            <a:off x="60789" y="3429000"/>
            <a:ext cx="7160215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D:\Enterprise Web Software\Logos\LogoFinal3(blue2)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3" t="21205" r="14580" b="13791"/>
          <a:stretch/>
        </p:blipFill>
        <p:spPr bwMode="auto">
          <a:xfrm>
            <a:off x="6019800" y="762737"/>
            <a:ext cx="3124200" cy="2673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8769" y="816940"/>
            <a:ext cx="381867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i="1" dirty="0">
                <a:latin typeface="+mj-lt"/>
              </a:rPr>
              <a:t>#</a:t>
            </a:r>
            <a:r>
              <a:rPr lang="en-GB" sz="1600" i="1" dirty="0" smtClean="0">
                <a:latin typeface="+mj-lt"/>
              </a:rPr>
              <a:t>6673a3 </a:t>
            </a:r>
            <a:r>
              <a:rPr lang="en-GB" sz="1600" dirty="0" smtClean="0">
                <a:latin typeface="+mj-lt"/>
              </a:rPr>
              <a:t>: </a:t>
            </a:r>
            <a:r>
              <a:rPr lang="en-GB" sz="1600" dirty="0">
                <a:latin typeface="+mj-lt"/>
              </a:rPr>
              <a:t>Mostly desaturated dark blue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House Style</a:t>
            </a:r>
            <a:endParaRPr lang="en-GB" sz="2000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6" t="59766" r="63627" b="19532"/>
          <a:stretch/>
        </p:blipFill>
        <p:spPr bwMode="auto">
          <a:xfrm>
            <a:off x="152400" y="1167481"/>
            <a:ext cx="1600200" cy="193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80" t="49426" r="64224" b="30260"/>
          <a:stretch/>
        </p:blipFill>
        <p:spPr bwMode="auto">
          <a:xfrm>
            <a:off x="1665160" y="1179383"/>
            <a:ext cx="1666981" cy="1945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6" t="60058" r="63586" b="19094"/>
          <a:stretch/>
        </p:blipFill>
        <p:spPr bwMode="auto">
          <a:xfrm>
            <a:off x="3307002" y="1179383"/>
            <a:ext cx="1722197" cy="2059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3553989" y="1967497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</a:rPr>
              <a:t>#758690</a:t>
            </a:r>
          </a:p>
        </p:txBody>
      </p:sp>
      <p:sp>
        <p:nvSpPr>
          <p:cNvPr id="8" name="Rectangle 7"/>
          <p:cNvSpPr/>
          <p:nvPr/>
        </p:nvSpPr>
        <p:spPr>
          <a:xfrm>
            <a:off x="1950434" y="1914627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</a:rPr>
              <a:t>#542d64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2816" y="1914627"/>
            <a:ext cx="1116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</a:rPr>
              <a:t>#6673a3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875901" y="3128072"/>
            <a:ext cx="28710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 smtClean="0">
                <a:latin typeface="+mj-lt"/>
              </a:rPr>
              <a:t>*Suitable Accompanying Colours?*</a:t>
            </a:r>
            <a:endParaRPr lang="en-GB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9063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33" t="43896" r="28280" b="15351"/>
          <a:stretch/>
        </p:blipFill>
        <p:spPr bwMode="auto">
          <a:xfrm>
            <a:off x="1784278" y="957255"/>
            <a:ext cx="5996684" cy="2800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House Style</a:t>
            </a:r>
            <a:endParaRPr lang="en-GB" sz="2000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80" t="49426" r="64224" b="30260"/>
          <a:stretch/>
        </p:blipFill>
        <p:spPr bwMode="auto">
          <a:xfrm>
            <a:off x="78768" y="958967"/>
            <a:ext cx="1666981" cy="1945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364042" y="1694211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</a:rPr>
              <a:t>#542d64</a:t>
            </a:r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65" t="45280" r="27929" b="13590"/>
          <a:stretch/>
        </p:blipFill>
        <p:spPr bwMode="auto">
          <a:xfrm>
            <a:off x="152400" y="3770580"/>
            <a:ext cx="6553200" cy="3087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6" t="60058" r="63586" b="19094"/>
          <a:stretch/>
        </p:blipFill>
        <p:spPr bwMode="auto">
          <a:xfrm>
            <a:off x="7162800" y="4572000"/>
            <a:ext cx="1722197" cy="2059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7409787" y="536011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</a:rPr>
              <a:t>#758690</a:t>
            </a:r>
          </a:p>
        </p:txBody>
      </p:sp>
    </p:spTree>
    <p:extLst>
      <p:ext uri="{BB962C8B-B14F-4D97-AF65-F5344CB8AC3E}">
        <p14:creationId xmlns:p14="http://schemas.microsoft.com/office/powerpoint/2010/main" val="169932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6" t="60058" r="63586" b="19094"/>
          <a:stretch/>
        </p:blipFill>
        <p:spPr bwMode="auto">
          <a:xfrm>
            <a:off x="103598" y="1261153"/>
            <a:ext cx="1607288" cy="1921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House Style</a:t>
            </a:r>
            <a:endParaRPr lang="en-GB" sz="2000" dirty="0"/>
          </a:p>
        </p:txBody>
      </p:sp>
      <p:sp>
        <p:nvSpPr>
          <p:cNvPr id="7" name="Rectangle 6"/>
          <p:cNvSpPr/>
          <p:nvPr/>
        </p:nvSpPr>
        <p:spPr>
          <a:xfrm>
            <a:off x="78769" y="816940"/>
            <a:ext cx="40360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 smtClean="0">
                <a:latin typeface="+mj-lt"/>
              </a:rPr>
              <a:t>#</a:t>
            </a:r>
            <a:r>
              <a:rPr lang="en-GB" sz="1400" dirty="0" smtClean="0">
                <a:latin typeface="+mj-lt"/>
              </a:rPr>
              <a:t>758690: </a:t>
            </a:r>
            <a:r>
              <a:rPr lang="en-GB" sz="1400" dirty="0">
                <a:latin typeface="+mj-lt"/>
              </a:rPr>
              <a:t>Dark </a:t>
            </a:r>
            <a:r>
              <a:rPr lang="en-GB" sz="1400" dirty="0" smtClean="0">
                <a:latin typeface="+mj-lt"/>
              </a:rPr>
              <a:t>greyish </a:t>
            </a:r>
            <a:r>
              <a:rPr lang="en-GB" sz="1400" dirty="0">
                <a:latin typeface="+mj-lt"/>
              </a:rPr>
              <a:t>blue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6" t="60058" r="63586" b="19094"/>
          <a:stretch/>
        </p:blipFill>
        <p:spPr bwMode="auto">
          <a:xfrm>
            <a:off x="198634" y="1249166"/>
            <a:ext cx="1607288" cy="1921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 descr="D:\Enterprise Web Software\Logos\LogoFinal3(Silver)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0" t="19372" r="15152" b="14765"/>
          <a:stretch/>
        </p:blipFill>
        <p:spPr bwMode="auto">
          <a:xfrm>
            <a:off x="5992419" y="685800"/>
            <a:ext cx="3146444" cy="2674477"/>
          </a:xfrm>
          <a:prstGeom prst="rect">
            <a:avLst/>
          </a:prstGeom>
          <a:noFill/>
          <a:ln w="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8" t="44690" r="28444" b="14815"/>
          <a:stretch/>
        </p:blipFill>
        <p:spPr bwMode="auto">
          <a:xfrm>
            <a:off x="103598" y="3429000"/>
            <a:ext cx="7086296" cy="3317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438662" y="1865813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</a:rPr>
              <a:t>#758690</a:t>
            </a:r>
          </a:p>
        </p:txBody>
      </p:sp>
      <p:pic>
        <p:nvPicPr>
          <p:cNvPr id="11268" name="Picture 4" descr="C:\Users\Whitf\AppData\Local\Microsoft\Windows\INetCache\IE\9BOKR5Q7\question-mark-1376773633jUs[1]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5" r="24753"/>
          <a:stretch/>
        </p:blipFill>
        <p:spPr bwMode="auto">
          <a:xfrm>
            <a:off x="2096784" y="1261153"/>
            <a:ext cx="1369776" cy="174232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bg1">
                <a:lumMod val="8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C:\Users\Whitf\AppData\Local\Microsoft\Windows\INetCache\IE\9BOKR5Q7\question-mark-1376773633jUs[1]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5" r="24753"/>
          <a:stretch/>
        </p:blipFill>
        <p:spPr bwMode="auto">
          <a:xfrm>
            <a:off x="3810000" y="1261152"/>
            <a:ext cx="1369776" cy="174232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bg1">
                <a:lumMod val="8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2211225" y="3121223"/>
            <a:ext cx="28710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 smtClean="0">
                <a:latin typeface="+mj-lt"/>
              </a:rPr>
              <a:t>*Suitable Accompanying Colours?*</a:t>
            </a:r>
            <a:endParaRPr lang="en-GB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51433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Low Fidelity Prototype</a:t>
            </a:r>
            <a:endParaRPr lang="en-GB" sz="2000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43" t="26673" r="18510" b="16463"/>
          <a:stretch/>
        </p:blipFill>
        <p:spPr bwMode="auto">
          <a:xfrm>
            <a:off x="685800" y="1447800"/>
            <a:ext cx="7772400" cy="4879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18153" y="828782"/>
            <a:ext cx="15582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Home Page</a:t>
            </a:r>
            <a:endParaRPr lang="en-GB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1524000" y="2438399"/>
            <a:ext cx="114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+mj-lt"/>
              </a:rPr>
              <a:t>*Category*</a:t>
            </a:r>
            <a:endParaRPr lang="en-GB" sz="1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00500" y="2438399"/>
            <a:ext cx="114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+mj-lt"/>
              </a:rPr>
              <a:t>*Category*</a:t>
            </a:r>
            <a:endParaRPr lang="en-GB" sz="14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00800" y="2438399"/>
            <a:ext cx="114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+mj-lt"/>
              </a:rPr>
              <a:t>*Category*</a:t>
            </a:r>
            <a:endParaRPr lang="en-GB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6395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Low Fidelity Prototype</a:t>
            </a:r>
            <a:endParaRPr lang="en-GB" sz="20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18153" y="828782"/>
            <a:ext cx="42252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Article / Category Browser</a:t>
            </a:r>
            <a:endParaRPr lang="en-GB" sz="1600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0" t="26670" r="18554" b="16300"/>
          <a:stretch/>
        </p:blipFill>
        <p:spPr bwMode="auto">
          <a:xfrm>
            <a:off x="533400" y="1676400"/>
            <a:ext cx="7620000" cy="4808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554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Low Fidelity Prototype</a:t>
            </a:r>
            <a:endParaRPr lang="en-GB" sz="20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18153" y="828782"/>
            <a:ext cx="25488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Select/View Articles</a:t>
            </a:r>
            <a:endParaRPr lang="en-GB" sz="16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45" t="27014" r="18532" b="16164"/>
          <a:stretch/>
        </p:blipFill>
        <p:spPr bwMode="auto">
          <a:xfrm>
            <a:off x="762000" y="1600200"/>
            <a:ext cx="7595173" cy="4767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775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Low Fidelity Prototype</a:t>
            </a:r>
            <a:endParaRPr lang="en-GB" sz="20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18153" y="828782"/>
            <a:ext cx="25488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Login &amp; Recovery</a:t>
            </a:r>
            <a:endParaRPr lang="en-GB" sz="1600" dirty="0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12" t="38493" r="33505" b="38020"/>
          <a:stretch/>
        </p:blipFill>
        <p:spPr bwMode="auto">
          <a:xfrm>
            <a:off x="5575080" y="1004727"/>
            <a:ext cx="3373421" cy="2335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60" t="38673" r="33492" b="38312"/>
          <a:stretch/>
        </p:blipFill>
        <p:spPr bwMode="auto">
          <a:xfrm>
            <a:off x="5379582" y="3280882"/>
            <a:ext cx="3764418" cy="2571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02" t="38792" r="33303" b="30604"/>
          <a:stretch/>
        </p:blipFill>
        <p:spPr bwMode="auto">
          <a:xfrm>
            <a:off x="100173" y="1209781"/>
            <a:ext cx="3938427" cy="3513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00171" y="4723584"/>
            <a:ext cx="547490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latin typeface="+mj-lt"/>
              </a:rPr>
              <a:t>As </a:t>
            </a:r>
            <a:r>
              <a:rPr lang="en-GB" sz="1200" dirty="0" smtClean="0">
                <a:latin typeface="+mj-lt"/>
              </a:rPr>
              <a:t>All:</a:t>
            </a:r>
          </a:p>
          <a:p>
            <a:endParaRPr lang="en-GB" sz="1200" dirty="0">
              <a:latin typeface="+mj-lt"/>
            </a:endParaRPr>
          </a:p>
          <a:p>
            <a:r>
              <a:rPr lang="en-GB" sz="1200" dirty="0">
                <a:latin typeface="+mj-lt"/>
              </a:rPr>
              <a:t>- I need to be able to login as an Administrator, so I could access the dashboard on this web application, control my account and use my privileges. </a:t>
            </a:r>
          </a:p>
          <a:p>
            <a:endParaRPr lang="en-GB" sz="1200" dirty="0" smtClean="0">
              <a:latin typeface="+mj-lt"/>
            </a:endParaRPr>
          </a:p>
          <a:p>
            <a:r>
              <a:rPr lang="en-GB" sz="1200" dirty="0" smtClean="0">
                <a:latin typeface="+mj-lt"/>
              </a:rPr>
              <a:t>- </a:t>
            </a:r>
            <a:r>
              <a:rPr lang="en-GB" sz="1200" dirty="0">
                <a:latin typeface="+mj-lt"/>
              </a:rPr>
              <a:t>I need to have a “Reset Password” link on the login form, which would allow me to reset my password in case I would forget it.</a:t>
            </a:r>
          </a:p>
        </p:txBody>
      </p:sp>
    </p:spTree>
    <p:extLst>
      <p:ext uri="{BB962C8B-B14F-4D97-AF65-F5344CB8AC3E}">
        <p14:creationId xmlns:p14="http://schemas.microsoft.com/office/powerpoint/2010/main" val="336270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10" t="26773" r="18371" b="16134"/>
          <a:stretch/>
        </p:blipFill>
        <p:spPr bwMode="auto">
          <a:xfrm>
            <a:off x="2645350" y="838200"/>
            <a:ext cx="649865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Low Fidelity Prototype</a:t>
            </a:r>
            <a:endParaRPr lang="en-GB" sz="20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18153" y="828782"/>
            <a:ext cx="25488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Admin Control Panel</a:t>
            </a:r>
            <a:endParaRPr lang="en-GB" sz="1600" dirty="0"/>
          </a:p>
        </p:txBody>
      </p:sp>
      <p:sp>
        <p:nvSpPr>
          <p:cNvPr id="4" name="Rectangle 3"/>
          <p:cNvSpPr/>
          <p:nvPr/>
        </p:nvSpPr>
        <p:spPr>
          <a:xfrm>
            <a:off x="107023" y="1295399"/>
            <a:ext cx="248377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>
                <a:latin typeface="+mj-lt"/>
              </a:rPr>
              <a:t>As an Administrator:</a:t>
            </a:r>
          </a:p>
          <a:p>
            <a:endParaRPr lang="en-GB" sz="1200" dirty="0" smtClean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GB" sz="1200" dirty="0" smtClean="0">
                <a:latin typeface="+mj-lt"/>
              </a:rPr>
              <a:t>I </a:t>
            </a:r>
            <a:r>
              <a:rPr lang="en-GB" sz="1200" dirty="0">
                <a:latin typeface="+mj-lt"/>
              </a:rPr>
              <a:t>need to have an access to the user's control panel, so that I would be able to create, edit or remove accounts</a:t>
            </a:r>
            <a:r>
              <a:rPr lang="en-GB" sz="1200" dirty="0" smtClean="0">
                <a:latin typeface="+mj-lt"/>
              </a:rPr>
              <a:t>.</a:t>
            </a:r>
          </a:p>
          <a:p>
            <a:endParaRPr lang="en-GB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GB" sz="1200" dirty="0" smtClean="0">
                <a:latin typeface="+mj-lt"/>
              </a:rPr>
              <a:t>I </a:t>
            </a:r>
            <a:r>
              <a:rPr lang="en-GB" sz="1200" dirty="0">
                <a:latin typeface="+mj-lt"/>
              </a:rPr>
              <a:t>need to be able to change roles (Student, Marketing Coordinator, Marketing Manager or Administrator) for new accounts, so I could set different privileges for different users</a:t>
            </a:r>
            <a:r>
              <a:rPr lang="en-GB" sz="1200" dirty="0" smtClean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endParaRPr lang="en-GB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GB" sz="1200" dirty="0">
              <a:latin typeface="+mj-lt"/>
            </a:endParaRPr>
          </a:p>
          <a:p>
            <a:r>
              <a:rPr lang="en-GB" sz="1200" dirty="0">
                <a:latin typeface="+mj-lt"/>
              </a:rPr>
              <a:t>- I need access to the system data, so I could set closure dates for each academic year.</a:t>
            </a:r>
          </a:p>
        </p:txBody>
      </p:sp>
    </p:spTree>
    <p:extLst>
      <p:ext uri="{BB962C8B-B14F-4D97-AF65-F5344CB8AC3E}">
        <p14:creationId xmlns:p14="http://schemas.microsoft.com/office/powerpoint/2010/main" val="3810195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Mock-up Design</a:t>
            </a:r>
            <a:endParaRPr lang="en-GB" sz="2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6" t="39952" r="36862" b="3686"/>
          <a:stretch/>
        </p:blipFill>
        <p:spPr bwMode="auto">
          <a:xfrm>
            <a:off x="4184107" y="762000"/>
            <a:ext cx="4952805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18153" y="828782"/>
            <a:ext cx="15582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Home Page</a:t>
            </a:r>
            <a:endParaRPr lang="en-GB" sz="1600" dirty="0"/>
          </a:p>
        </p:txBody>
      </p:sp>
      <p:sp>
        <p:nvSpPr>
          <p:cNvPr id="4" name="Rectangle 3"/>
          <p:cNvSpPr/>
          <p:nvPr/>
        </p:nvSpPr>
        <p:spPr>
          <a:xfrm>
            <a:off x="118153" y="1371600"/>
            <a:ext cx="392044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smtClean="0">
                <a:latin typeface="+mj-lt"/>
              </a:rPr>
              <a:t>As a Guest:</a:t>
            </a:r>
          </a:p>
          <a:p>
            <a:endParaRPr lang="en-GB" sz="1400" dirty="0" smtClean="0"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GB" sz="1400" dirty="0" smtClean="0">
                <a:latin typeface="+mj-lt"/>
              </a:rPr>
              <a:t>I </a:t>
            </a:r>
            <a:r>
              <a:rPr lang="en-GB" sz="1400" dirty="0">
                <a:latin typeface="+mj-lt"/>
              </a:rPr>
              <a:t>want to have access to selected articles, so I could read them. </a:t>
            </a:r>
            <a:endParaRPr lang="en-GB" sz="1400" dirty="0" smtClean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8153" y="2514600"/>
            <a:ext cx="376804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1400" dirty="0">
                <a:latin typeface="+mj-lt"/>
              </a:rPr>
              <a:t>I need this web application to be responsive, so I could access it from all devices, including a mobile phone or a tablet.</a:t>
            </a:r>
          </a:p>
        </p:txBody>
      </p:sp>
    </p:spTree>
    <p:extLst>
      <p:ext uri="{BB962C8B-B14F-4D97-AF65-F5344CB8AC3E}">
        <p14:creationId xmlns:p14="http://schemas.microsoft.com/office/powerpoint/2010/main" val="394913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Mock-up Design</a:t>
            </a:r>
            <a:endParaRPr lang="en-GB" sz="20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66" t="39858" r="36592" b="3610"/>
          <a:stretch/>
        </p:blipFill>
        <p:spPr bwMode="auto">
          <a:xfrm>
            <a:off x="4255322" y="685800"/>
            <a:ext cx="477691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18153" y="828782"/>
            <a:ext cx="15582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Login</a:t>
            </a:r>
            <a:endParaRPr lang="en-GB" sz="1600" dirty="0"/>
          </a:p>
        </p:txBody>
      </p:sp>
      <p:sp>
        <p:nvSpPr>
          <p:cNvPr id="5" name="Rectangle 4"/>
          <p:cNvSpPr/>
          <p:nvPr/>
        </p:nvSpPr>
        <p:spPr>
          <a:xfrm>
            <a:off x="118153" y="1217528"/>
            <a:ext cx="39966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latin typeface="+mj-lt"/>
              </a:rPr>
              <a:t>As </a:t>
            </a:r>
            <a:r>
              <a:rPr lang="en-GB" sz="1200" dirty="0" smtClean="0">
                <a:latin typeface="+mj-lt"/>
              </a:rPr>
              <a:t>All:</a:t>
            </a:r>
          </a:p>
          <a:p>
            <a:endParaRPr lang="en-GB" sz="1200" dirty="0">
              <a:latin typeface="+mj-lt"/>
            </a:endParaRPr>
          </a:p>
          <a:p>
            <a:r>
              <a:rPr lang="en-GB" sz="1200" dirty="0">
                <a:latin typeface="+mj-lt"/>
              </a:rPr>
              <a:t>- I need to be able to login as an Administrator, so I could access the dashboard on this web application, control my account and use my privileges. </a:t>
            </a:r>
          </a:p>
          <a:p>
            <a:endParaRPr lang="en-GB" sz="1200" dirty="0" smtClean="0">
              <a:latin typeface="+mj-lt"/>
            </a:endParaRPr>
          </a:p>
          <a:p>
            <a:r>
              <a:rPr lang="en-GB" sz="1200" dirty="0" smtClean="0">
                <a:latin typeface="+mj-lt"/>
              </a:rPr>
              <a:t>- </a:t>
            </a:r>
            <a:r>
              <a:rPr lang="en-GB" sz="1200" dirty="0">
                <a:latin typeface="+mj-lt"/>
              </a:rPr>
              <a:t>I need to have a “Reset Password” link on the login form, which would allow me to reset my password in case I would forget it.</a:t>
            </a:r>
          </a:p>
        </p:txBody>
      </p:sp>
    </p:spTree>
    <p:extLst>
      <p:ext uri="{BB962C8B-B14F-4D97-AF65-F5344CB8AC3E}">
        <p14:creationId xmlns:p14="http://schemas.microsoft.com/office/powerpoint/2010/main" val="3836697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Mock-up Design</a:t>
            </a:r>
            <a:endParaRPr lang="en-GB" sz="2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8153" y="828782"/>
            <a:ext cx="25488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Password Reset</a:t>
            </a:r>
            <a:endParaRPr lang="en-GB" sz="16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27" t="39345" r="36589" b="4324"/>
          <a:stretch/>
        </p:blipFill>
        <p:spPr bwMode="auto">
          <a:xfrm>
            <a:off x="4108834" y="685799"/>
            <a:ext cx="4937948" cy="4876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118153" y="1447800"/>
            <a:ext cx="36918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1400" dirty="0" smtClean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GB" sz="1400" dirty="0" smtClean="0">
                <a:latin typeface="+mj-lt"/>
              </a:rPr>
              <a:t>I </a:t>
            </a:r>
            <a:r>
              <a:rPr lang="en-GB" sz="1400" dirty="0">
                <a:latin typeface="+mj-lt"/>
              </a:rPr>
              <a:t>need to have a “Reset Password” link on the login form, which would allow me to reset my password in case I would forget it. </a:t>
            </a:r>
            <a:endParaRPr lang="en-GB" sz="1400" dirty="0" smtClean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GB" sz="14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3872" y="2990884"/>
            <a:ext cx="36918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400" dirty="0" err="1" smtClean="0">
                <a:latin typeface="+mj-lt"/>
              </a:rPr>
              <a:t>Fulfills</a:t>
            </a:r>
            <a:r>
              <a:rPr lang="en-GB" sz="1400" dirty="0" smtClean="0">
                <a:latin typeface="+mj-lt"/>
              </a:rPr>
              <a:t> a security requirement present across all user stories</a:t>
            </a:r>
            <a:endParaRPr lang="en-GB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4326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Mock-up Design</a:t>
            </a:r>
            <a:endParaRPr lang="en-GB" sz="20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9" t="39558" r="36406" b="3541"/>
          <a:stretch/>
        </p:blipFill>
        <p:spPr bwMode="auto">
          <a:xfrm>
            <a:off x="4278139" y="685800"/>
            <a:ext cx="4857299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18153" y="828782"/>
            <a:ext cx="38442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Market Coordinator Control Panel</a:t>
            </a:r>
            <a:endParaRPr lang="en-GB" sz="1600" dirty="0"/>
          </a:p>
        </p:txBody>
      </p:sp>
      <p:sp>
        <p:nvSpPr>
          <p:cNvPr id="3" name="Rectangle 2"/>
          <p:cNvSpPr/>
          <p:nvPr/>
        </p:nvSpPr>
        <p:spPr>
          <a:xfrm>
            <a:off x="107879" y="1209782"/>
            <a:ext cx="408312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/>
              <a:t>As a Marketing Coordinator:</a:t>
            </a:r>
          </a:p>
          <a:p>
            <a:endParaRPr lang="en-GB" sz="1200" dirty="0" smtClean="0"/>
          </a:p>
          <a:p>
            <a:pPr marL="171450" indent="-171450">
              <a:buFontTx/>
              <a:buChar char="-"/>
            </a:pPr>
            <a:r>
              <a:rPr lang="en-GB" sz="1200" dirty="0" smtClean="0"/>
              <a:t>I </a:t>
            </a:r>
            <a:r>
              <a:rPr lang="en-GB" sz="1200" dirty="0"/>
              <a:t>want Marketing Coordinators to see submissions only within their faculties, so they would not interact with other faculty’s submissions</a:t>
            </a:r>
            <a:r>
              <a:rPr lang="en-GB" sz="1200" dirty="0" smtClean="0"/>
              <a:t>.</a:t>
            </a:r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smtClean="0"/>
              <a:t>I </a:t>
            </a:r>
            <a:r>
              <a:rPr lang="en-GB" sz="1200" dirty="0"/>
              <a:t>want to see all submissions from all faculties, so I could manage them</a:t>
            </a:r>
            <a:r>
              <a:rPr lang="en-GB" sz="1200" dirty="0" smtClean="0"/>
              <a:t>.</a:t>
            </a:r>
          </a:p>
        </p:txBody>
      </p:sp>
      <p:sp>
        <p:nvSpPr>
          <p:cNvPr id="5" name="Rectangle 4"/>
          <p:cNvSpPr/>
          <p:nvPr/>
        </p:nvSpPr>
        <p:spPr>
          <a:xfrm>
            <a:off x="79196" y="2761462"/>
            <a:ext cx="4111804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200" dirty="0" smtClean="0"/>
              <a:t>I </a:t>
            </a:r>
            <a:r>
              <a:rPr lang="en-GB" sz="1200" dirty="0"/>
              <a:t>need all submissions to be separated and marked in 4 different ways, according to their importance, so I could focus on the most urgent submissions</a:t>
            </a:r>
            <a:r>
              <a:rPr lang="en-GB" sz="1200" dirty="0" smtClean="0"/>
              <a:t>:</a:t>
            </a:r>
            <a:endParaRPr lang="en-GB" sz="1200" dirty="0"/>
          </a:p>
          <a:p>
            <a:r>
              <a:rPr lang="en-GB" sz="1200" dirty="0"/>
              <a:t>    </a:t>
            </a:r>
            <a:r>
              <a:rPr lang="en-GB" sz="1200" dirty="0" smtClean="0"/>
              <a:t>1</a:t>
            </a:r>
            <a:r>
              <a:rPr lang="en-GB" sz="1200" dirty="0"/>
              <a:t>. Submissions, which have already received my comment (e.g. Green colour).</a:t>
            </a:r>
          </a:p>
          <a:p>
            <a:r>
              <a:rPr lang="en-GB" sz="1200" dirty="0"/>
              <a:t>    </a:t>
            </a:r>
            <a:r>
              <a:rPr lang="en-GB" sz="1200" dirty="0" smtClean="0"/>
              <a:t>2</a:t>
            </a:r>
            <a:r>
              <a:rPr lang="en-GB" sz="1200" dirty="0"/>
              <a:t>. Submissions, which have not received my comment yet, but are still within 14 days of the deadline (e.g. Yellow colour).</a:t>
            </a:r>
          </a:p>
          <a:p>
            <a:r>
              <a:rPr lang="en-GB" sz="1200" dirty="0"/>
              <a:t>    </a:t>
            </a:r>
            <a:r>
              <a:rPr lang="en-GB" sz="1200" dirty="0" smtClean="0"/>
              <a:t>3</a:t>
            </a:r>
            <a:r>
              <a:rPr lang="en-GB" sz="1200" dirty="0"/>
              <a:t>.  Submissions, which have not received my comment yet and are already out of 14 days of the deadline (e.g. Red colour). </a:t>
            </a:r>
          </a:p>
          <a:p>
            <a:r>
              <a:rPr lang="en-GB" sz="1200" dirty="0"/>
              <a:t>    </a:t>
            </a:r>
            <a:r>
              <a:rPr lang="en-GB" sz="1200" dirty="0" smtClean="0"/>
              <a:t>4</a:t>
            </a:r>
            <a:r>
              <a:rPr lang="en-GB" sz="1200" dirty="0"/>
              <a:t>. Submissions, which have already received a comment and are selected for publication (e.g. Blue colour).</a:t>
            </a:r>
          </a:p>
        </p:txBody>
      </p:sp>
    </p:spTree>
    <p:extLst>
      <p:ext uri="{BB962C8B-B14F-4D97-AF65-F5344CB8AC3E}">
        <p14:creationId xmlns:p14="http://schemas.microsoft.com/office/powerpoint/2010/main" val="122012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Mock-up Design</a:t>
            </a:r>
            <a:endParaRPr lang="en-GB" sz="20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54" t="39034" r="36457" b="3922"/>
          <a:stretch/>
        </p:blipFill>
        <p:spPr bwMode="auto">
          <a:xfrm>
            <a:off x="4221387" y="672101"/>
            <a:ext cx="4922613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18153" y="828782"/>
            <a:ext cx="26250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Student Control Panel</a:t>
            </a:r>
            <a:endParaRPr lang="en-GB" sz="1600" dirty="0"/>
          </a:p>
        </p:txBody>
      </p:sp>
      <p:sp>
        <p:nvSpPr>
          <p:cNvPr id="3" name="Rectangle 2"/>
          <p:cNvSpPr/>
          <p:nvPr/>
        </p:nvSpPr>
        <p:spPr>
          <a:xfrm>
            <a:off x="98461" y="1229241"/>
            <a:ext cx="394013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smtClean="0">
                <a:latin typeface="+mj-lt"/>
              </a:rPr>
              <a:t>As a Student:</a:t>
            </a:r>
          </a:p>
          <a:p>
            <a:endParaRPr lang="en-GB" sz="1400" dirty="0" smtClean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GB" sz="1400" dirty="0" smtClean="0">
                <a:latin typeface="+mj-lt"/>
              </a:rPr>
              <a:t>I </a:t>
            </a:r>
            <a:r>
              <a:rPr lang="en-GB" sz="1400" dirty="0">
                <a:latin typeface="+mj-lt"/>
              </a:rPr>
              <a:t>need to be able to submit more than one article or image, because I may have multiple articles or images. </a:t>
            </a:r>
            <a:endParaRPr lang="en-GB" sz="1400" dirty="0" smtClean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GB" sz="14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GB" sz="1400" dirty="0">
                <a:latin typeface="+mj-lt"/>
              </a:rPr>
              <a:t>I need to be able to edit my articles before the closure date, because I may want to do changes before the final closure.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18153" y="3429000"/>
            <a:ext cx="392044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400" dirty="0"/>
              <a:t>I need to be able to edit my articles before the closure date, because I may want to do changes before the final closure. </a:t>
            </a:r>
          </a:p>
        </p:txBody>
      </p:sp>
    </p:spTree>
    <p:extLst>
      <p:ext uri="{BB962C8B-B14F-4D97-AF65-F5344CB8AC3E}">
        <p14:creationId xmlns:p14="http://schemas.microsoft.com/office/powerpoint/2010/main" val="190047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Mock-up Design</a:t>
            </a:r>
            <a:endParaRPr lang="en-GB" sz="2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68" t="39638" r="36714" b="3684"/>
          <a:stretch/>
        </p:blipFill>
        <p:spPr bwMode="auto">
          <a:xfrm>
            <a:off x="3810000" y="828782"/>
            <a:ext cx="5293582" cy="4189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18153" y="828782"/>
            <a:ext cx="15582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Article Upload</a:t>
            </a:r>
            <a:endParaRPr lang="en-GB" sz="1600" dirty="0"/>
          </a:p>
        </p:txBody>
      </p:sp>
      <p:sp>
        <p:nvSpPr>
          <p:cNvPr id="5" name="Rectangle 4"/>
          <p:cNvSpPr/>
          <p:nvPr/>
        </p:nvSpPr>
        <p:spPr>
          <a:xfrm>
            <a:off x="118153" y="1213008"/>
            <a:ext cx="36918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latin typeface="+mj-lt"/>
              </a:rPr>
              <a:t>As Marketing </a:t>
            </a:r>
            <a:r>
              <a:rPr lang="en-GB" sz="1400" dirty="0" smtClean="0">
                <a:latin typeface="+mj-lt"/>
              </a:rPr>
              <a:t>Coordinator:</a:t>
            </a:r>
          </a:p>
          <a:p>
            <a:endParaRPr lang="en-GB" sz="1400" dirty="0"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GB" sz="1400" dirty="0" smtClean="0">
                <a:latin typeface="+mj-lt"/>
              </a:rPr>
              <a:t>I </a:t>
            </a:r>
            <a:r>
              <a:rPr lang="en-GB" sz="1400" dirty="0">
                <a:latin typeface="+mj-lt"/>
              </a:rPr>
              <a:t>want students to agree to Terms and Conditions before they submit their articles, so they would be aware of the submission rules</a:t>
            </a:r>
            <a:r>
              <a:rPr lang="en-GB" sz="1400" dirty="0" smtClean="0">
                <a:latin typeface="+mj-lt"/>
              </a:rPr>
              <a:t>.</a:t>
            </a:r>
          </a:p>
        </p:txBody>
      </p:sp>
      <p:sp>
        <p:nvSpPr>
          <p:cNvPr id="3" name="Rectangle 2"/>
          <p:cNvSpPr/>
          <p:nvPr/>
        </p:nvSpPr>
        <p:spPr>
          <a:xfrm>
            <a:off x="118153" y="2743200"/>
            <a:ext cx="346324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latin typeface="+mj-lt"/>
              </a:rPr>
              <a:t>As </a:t>
            </a:r>
            <a:r>
              <a:rPr lang="en-GB" sz="1400" dirty="0" smtClean="0">
                <a:latin typeface="+mj-lt"/>
              </a:rPr>
              <a:t>Student:</a:t>
            </a:r>
          </a:p>
          <a:p>
            <a:r>
              <a:rPr lang="en-GB" sz="1400" dirty="0" smtClean="0">
                <a:latin typeface="+mj-lt"/>
              </a:rPr>
              <a:t> </a:t>
            </a:r>
            <a:endParaRPr lang="en-GB" sz="14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GB" sz="1400" dirty="0" smtClean="0">
                <a:latin typeface="+mj-lt"/>
              </a:rPr>
              <a:t>I </a:t>
            </a:r>
            <a:r>
              <a:rPr lang="en-GB" sz="1400" dirty="0">
                <a:latin typeface="+mj-lt"/>
              </a:rPr>
              <a:t>need to have access to “Upload Your Report” link, so I could send my article. </a:t>
            </a:r>
            <a:endParaRPr lang="en-GB" sz="1400" dirty="0" smtClean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GB" sz="14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GB" sz="1400" dirty="0">
                <a:latin typeface="+mj-lt"/>
              </a:rPr>
              <a:t>I need to have access to “Upload Images” link, so I could send high quality (and large size) images. </a:t>
            </a:r>
          </a:p>
        </p:txBody>
      </p:sp>
    </p:spTree>
    <p:extLst>
      <p:ext uri="{BB962C8B-B14F-4D97-AF65-F5344CB8AC3E}">
        <p14:creationId xmlns:p14="http://schemas.microsoft.com/office/powerpoint/2010/main" val="173390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Mock-up Design</a:t>
            </a:r>
            <a:endParaRPr lang="en-GB" sz="2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8153" y="828782"/>
            <a:ext cx="15582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Article Upload</a:t>
            </a:r>
            <a:endParaRPr lang="en-GB" sz="16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64" t="39287" r="36759" b="4073"/>
          <a:stretch/>
        </p:blipFill>
        <p:spPr bwMode="auto">
          <a:xfrm>
            <a:off x="4077971" y="667817"/>
            <a:ext cx="4912774" cy="4894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118153" y="1213008"/>
            <a:ext cx="36918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latin typeface="+mj-lt"/>
              </a:rPr>
              <a:t>As Marketing </a:t>
            </a:r>
            <a:r>
              <a:rPr lang="en-GB" sz="1400" dirty="0" smtClean="0">
                <a:latin typeface="+mj-lt"/>
              </a:rPr>
              <a:t>Coordinator:</a:t>
            </a:r>
          </a:p>
          <a:p>
            <a:endParaRPr lang="en-GB" sz="1400" dirty="0"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GB" sz="1400" dirty="0" smtClean="0">
                <a:latin typeface="+mj-lt"/>
              </a:rPr>
              <a:t>I </a:t>
            </a:r>
            <a:r>
              <a:rPr lang="en-GB" sz="1400" dirty="0">
                <a:latin typeface="+mj-lt"/>
              </a:rPr>
              <a:t>want students to agree to Terms and Conditions before they submit their articles, so they would be aware of the submission rules</a:t>
            </a:r>
            <a:r>
              <a:rPr lang="en-GB" sz="1400" dirty="0" smtClean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566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5257800" cy="381000"/>
          </a:xfrm>
        </p:spPr>
        <p:txBody>
          <a:bodyPr>
            <a:noAutofit/>
          </a:bodyPr>
          <a:lstStyle/>
          <a:p>
            <a:r>
              <a:rPr lang="en-GB" sz="2000" dirty="0" smtClean="0"/>
              <a:t>Logo Design</a:t>
            </a:r>
            <a:endParaRPr lang="en-GB" sz="2000" dirty="0"/>
          </a:p>
        </p:txBody>
      </p:sp>
      <p:pic>
        <p:nvPicPr>
          <p:cNvPr id="5" name="Picture 2" descr="D:\Enterprise Web Software\Logos\LogoFinal3(Silver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0" t="19372" r="15152" b="14765"/>
          <a:stretch/>
        </p:blipFill>
        <p:spPr bwMode="auto">
          <a:xfrm>
            <a:off x="118153" y="2362201"/>
            <a:ext cx="3298844" cy="2804017"/>
          </a:xfrm>
          <a:prstGeom prst="rect">
            <a:avLst/>
          </a:prstGeom>
          <a:noFill/>
          <a:ln w="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18153" y="828782"/>
            <a:ext cx="239644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First </a:t>
            </a:r>
            <a:r>
              <a:rPr lang="en-GB" sz="1600" dirty="0"/>
              <a:t>D</a:t>
            </a:r>
            <a:r>
              <a:rPr lang="en-GB" sz="1600" dirty="0" smtClean="0"/>
              <a:t>raft Series</a:t>
            </a:r>
            <a:endParaRPr lang="en-GB" sz="1600" dirty="0"/>
          </a:p>
        </p:txBody>
      </p:sp>
      <p:pic>
        <p:nvPicPr>
          <p:cNvPr id="9220" name="Picture 4" descr="D:\Enterprise Web Software\Logos\LogoFinal3(blue2)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3" t="21205" r="14580" b="13791"/>
          <a:stretch/>
        </p:blipFill>
        <p:spPr bwMode="auto">
          <a:xfrm>
            <a:off x="5715000" y="2362200"/>
            <a:ext cx="3277196" cy="280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283841" y="5316020"/>
            <a:ext cx="119373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Example 1</a:t>
            </a:r>
            <a:endParaRPr lang="en-GB" sz="16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756729" y="5316020"/>
            <a:ext cx="1193737" cy="381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 smtClean="0"/>
              <a:t>Example 2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992682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2087</TotalTime>
  <Words>1210</Words>
  <Application>Microsoft Office PowerPoint</Application>
  <PresentationFormat>On-screen Show (4:3)</PresentationFormat>
  <Paragraphs>161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Segoe UI</vt:lpstr>
      <vt:lpstr>Calibri</vt:lpstr>
      <vt:lpstr>Georgia</vt:lpstr>
      <vt:lpstr>Trebuchet MS</vt:lpstr>
      <vt:lpstr>Wingdings 2</vt:lpstr>
      <vt:lpstr>Urban</vt:lpstr>
      <vt:lpstr>Uniweb Amigos</vt:lpstr>
      <vt:lpstr>Mock-up Design</vt:lpstr>
      <vt:lpstr>Mock-up Design</vt:lpstr>
      <vt:lpstr>Mock-up Design</vt:lpstr>
      <vt:lpstr>Mock-up Design</vt:lpstr>
      <vt:lpstr>Mock-up Design</vt:lpstr>
      <vt:lpstr>Mock-up Design</vt:lpstr>
      <vt:lpstr>Mock-up Design</vt:lpstr>
      <vt:lpstr>Logo Design</vt:lpstr>
      <vt:lpstr>House Style</vt:lpstr>
      <vt:lpstr>House Style</vt:lpstr>
      <vt:lpstr>House Style</vt:lpstr>
      <vt:lpstr>Low Fidelity Prototype</vt:lpstr>
      <vt:lpstr>Low Fidelity Prototype</vt:lpstr>
      <vt:lpstr>Low Fidelity Prototype</vt:lpstr>
      <vt:lpstr>Low Fidelity Prototype</vt:lpstr>
      <vt:lpstr>Low Fidelity Prototype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Whitford</dc:creator>
  <cp:lastModifiedBy>Martin Whitford</cp:lastModifiedBy>
  <cp:revision>34</cp:revision>
  <dcterms:created xsi:type="dcterms:W3CDTF">2006-08-16T00:00:00Z</dcterms:created>
  <dcterms:modified xsi:type="dcterms:W3CDTF">2017-02-28T02:43:43Z</dcterms:modified>
</cp:coreProperties>
</file>

<file path=docProps/thumbnail.jpeg>
</file>